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56" r:id="rId9"/>
    <p:sldId id="2340" r:id="rId10"/>
    <p:sldId id="739" r:id="rId11"/>
    <p:sldId id="2360" r:id="rId12"/>
    <p:sldId id="1765" r:id="rId13"/>
    <p:sldId id="1762" r:id="rId14"/>
    <p:sldId id="1744" r:id="rId15"/>
    <p:sldId id="2315" r:id="rId16"/>
    <p:sldId id="1816" r:id="rId17"/>
    <p:sldId id="2361" r:id="rId18"/>
    <p:sldId id="1824" r:id="rId19"/>
    <p:sldId id="1825" r:id="rId20"/>
    <p:sldId id="1818" r:id="rId21"/>
    <p:sldId id="2364" r:id="rId22"/>
    <p:sldId id="2363" r:id="rId23"/>
    <p:sldId id="2365" r:id="rId24"/>
    <p:sldId id="2362" r:id="rId25"/>
    <p:sldId id="2357" r:id="rId26"/>
    <p:sldId id="2358" r:id="rId27"/>
    <p:sldId id="1763" r:id="rId28"/>
    <p:sldId id="1764" r:id="rId29"/>
    <p:sldId id="627" r:id="rId30"/>
    <p:sldId id="2359" r:id="rId31"/>
    <p:sldId id="741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A2BF"/>
    <a:srgbClr val="66BA36"/>
    <a:srgbClr val="1D1D1A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10/20/23 6:04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10/20/23 6:04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10/20/23 6:04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10/20/23 6:04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75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10/20/23 6:04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6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10/20/23 6:04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08505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2023/10/20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7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6" y="4471322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8" y="447132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6714751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基本介绍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1D3C3B3-9922-914E-A8FC-FA32EEB2F0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9909" y="1412776"/>
            <a:ext cx="8064896" cy="453650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8C6EBFD-667C-7A42-8DA3-7319265E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集群：解决内存、通信、性能问题</a:t>
            </a:r>
            <a:endParaRPr lang="zh-CN" altLang="en-US" sz="2800" dirty="0">
              <a:solidFill>
                <a:srgbClr val="C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78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4AF547-6EC3-EE46-AD20-251EB488FE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集群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服务器形体</a:t>
            </a:r>
          </a:p>
        </p:txBody>
      </p:sp>
    </p:spTree>
    <p:extLst>
      <p:ext uri="{BB962C8B-B14F-4D97-AF65-F5344CB8AC3E}">
        <p14:creationId xmlns:p14="http://schemas.microsoft.com/office/powerpoint/2010/main" val="109682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1344D-0FDF-ED44-B199-6DB37EC43E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7475" y="0"/>
            <a:ext cx="12451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DDD93E-33F2-3547-AECC-3958B4F5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655E94-D7AC-6F48-856E-C5CE3138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1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FCD5A33-0838-6C48-8557-BD436D42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集群网络和算力协同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A8B60E-0FCC-4743-8EDF-18B36957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312" y="1456997"/>
            <a:ext cx="7986138" cy="47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6D97AB-3014-FD4E-9DCA-90F4A4D6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集群服务器架构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31E5DF-C8B1-4941-8DBB-706C6205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1713415"/>
            <a:ext cx="11786859" cy="41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3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6D97AB-3014-FD4E-9DCA-90F4A4D6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集群服务器架构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CECFA2-3704-7A4B-9216-5F59C26A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2" y="1147604"/>
            <a:ext cx="10413097" cy="52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4AF547-6EC3-EE46-AD20-251EB488FE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集群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训练关键指标</a:t>
            </a:r>
          </a:p>
        </p:txBody>
      </p:sp>
    </p:spTree>
    <p:extLst>
      <p:ext uri="{BB962C8B-B14F-4D97-AF65-F5344CB8AC3E}">
        <p14:creationId xmlns:p14="http://schemas.microsoft.com/office/powerpoint/2010/main" val="214072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EBD33B2-FE1A-FA49-AB46-B3E9FD3F84B9}"/>
              </a:ext>
            </a:extLst>
          </p:cNvPr>
          <p:cNvGrpSpPr/>
          <p:nvPr/>
        </p:nvGrpSpPr>
        <p:grpSpPr>
          <a:xfrm>
            <a:off x="844924" y="1504503"/>
            <a:ext cx="4824536" cy="1200329"/>
            <a:chOff x="844924" y="1504503"/>
            <a:chExt cx="4824536" cy="12003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FA2F50-304D-EE4A-A4F1-65596264FCB2}"/>
                </a:ext>
              </a:extLst>
            </p:cNvPr>
            <p:cNvSpPr/>
            <p:nvPr/>
          </p:nvSpPr>
          <p:spPr bwMode="auto">
            <a:xfrm>
              <a:off x="844924" y="1504503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89A549-BD24-2D4F-B4A2-A51C7EEF36FD}"/>
                </a:ext>
              </a:extLst>
            </p:cNvPr>
            <p:cNvGrpSpPr/>
            <p:nvPr/>
          </p:nvGrpSpPr>
          <p:grpSpPr>
            <a:xfrm>
              <a:off x="1213983" y="1655003"/>
              <a:ext cx="4179894" cy="1023870"/>
              <a:chOff x="8189503" y="1633419"/>
              <a:chExt cx="4181528" cy="1024269"/>
            </a:xfrm>
          </p:grpSpPr>
          <p:sp>
            <p:nvSpPr>
              <p:cNvPr id="6" name="矩形 17">
                <a:extLst>
                  <a:ext uri="{FF2B5EF4-FFF2-40B4-BE49-F238E27FC236}">
                    <a16:creationId xmlns:a16="http://schemas.microsoft.com/office/drawing/2014/main" id="{2F2FE708-3C99-3C41-BF87-A2395992A06A}"/>
                  </a:ext>
                </a:extLst>
              </p:cNvPr>
              <p:cNvSpPr/>
              <p:nvPr/>
            </p:nvSpPr>
            <p:spPr>
              <a:xfrm>
                <a:off x="8189503" y="1895196"/>
                <a:ext cx="856105" cy="3077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0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内存</a:t>
                </a:r>
                <a:endParaRPr lang="zh-CN" altLang="en-US" sz="20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E2EC1F-7F22-124C-B58D-9412498CBF01}"/>
                  </a:ext>
                </a:extLst>
              </p:cNvPr>
              <p:cNvSpPr/>
              <p:nvPr/>
            </p:nvSpPr>
            <p:spPr>
              <a:xfrm>
                <a:off x="9120592" y="1633419"/>
                <a:ext cx="3250439" cy="1024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175B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参数模型，参数放内存占用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700GB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内存（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HBM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），训练过程会增加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7~8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倍内存开销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~5600GB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内存</a:t>
                </a:r>
              </a:p>
            </p:txBody>
          </p:sp>
        </p:grp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F269224A-A9CA-B641-ADCF-ABAC7469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+mj-ea"/>
                <a:ea typeface="+mj-ea"/>
                <a:cs typeface="Arial" pitchFamily="34" charset="0"/>
              </a:rPr>
              <a:t>大模型训练遇到的挑战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7C3BD7-2FB8-D04A-BE5C-BBC4BFC44BD0}"/>
              </a:ext>
            </a:extLst>
          </p:cNvPr>
          <p:cNvGrpSpPr/>
          <p:nvPr/>
        </p:nvGrpSpPr>
        <p:grpSpPr>
          <a:xfrm>
            <a:off x="844924" y="3262964"/>
            <a:ext cx="4824536" cy="1200329"/>
            <a:chOff x="844924" y="3262964"/>
            <a:chExt cx="4824536" cy="120032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27DA225-EFD8-A545-B22D-D05D9F4218CA}"/>
                </a:ext>
              </a:extLst>
            </p:cNvPr>
            <p:cNvGrpSpPr/>
            <p:nvPr/>
          </p:nvGrpSpPr>
          <p:grpSpPr>
            <a:xfrm>
              <a:off x="1213983" y="3367919"/>
              <a:ext cx="4179894" cy="1023742"/>
              <a:chOff x="8189503" y="1622089"/>
              <a:chExt cx="4181528" cy="1024142"/>
            </a:xfrm>
          </p:grpSpPr>
          <p:sp>
            <p:nvSpPr>
              <p:cNvPr id="24" name="矩形 17">
                <a:extLst>
                  <a:ext uri="{FF2B5EF4-FFF2-40B4-BE49-F238E27FC236}">
                    <a16:creationId xmlns:a16="http://schemas.microsoft.com/office/drawing/2014/main" id="{11C33A3D-C9E5-6B43-A8A0-5E0A0F7E8C97}"/>
                  </a:ext>
                </a:extLst>
              </p:cNvPr>
              <p:cNvSpPr/>
              <p:nvPr/>
            </p:nvSpPr>
            <p:spPr>
              <a:xfrm>
                <a:off x="8189503" y="1895196"/>
                <a:ext cx="856105" cy="3077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0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通讯</a:t>
                </a:r>
                <a:endParaRPr lang="zh-CN" altLang="en-US" sz="20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FF5B89C-FD4F-A14A-A9B4-6D76911E885B}"/>
                  </a:ext>
                </a:extLst>
              </p:cNvPr>
              <p:cNvSpPr/>
              <p:nvPr/>
            </p:nvSpPr>
            <p:spPr>
              <a:xfrm>
                <a:off x="9120592" y="1622089"/>
                <a:ext cx="3250439" cy="102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大模型参数量过多，需要对模型进行切分（模型并行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/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数据并行），因此引入了通信问题。</a:t>
                </a:r>
                <a:endParaRPr lang="zh-CN" altLang="en-US" sz="1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8046458-4B51-9948-99CE-0671509C35A2}"/>
                </a:ext>
              </a:extLst>
            </p:cNvPr>
            <p:cNvSpPr/>
            <p:nvPr/>
          </p:nvSpPr>
          <p:spPr bwMode="auto">
            <a:xfrm>
              <a:off x="844924" y="3262964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AF24FA-E440-4442-AEE5-B14DD1D81517}"/>
              </a:ext>
            </a:extLst>
          </p:cNvPr>
          <p:cNvGrpSpPr/>
          <p:nvPr/>
        </p:nvGrpSpPr>
        <p:grpSpPr>
          <a:xfrm>
            <a:off x="844924" y="5005359"/>
            <a:ext cx="4824536" cy="1200329"/>
            <a:chOff x="844924" y="5005359"/>
            <a:chExt cx="4824536" cy="120032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0199751-0F33-F149-AA4C-EF9229954E4D}"/>
                </a:ext>
              </a:extLst>
            </p:cNvPr>
            <p:cNvGrpSpPr/>
            <p:nvPr/>
          </p:nvGrpSpPr>
          <p:grpSpPr>
            <a:xfrm>
              <a:off x="1178605" y="5123875"/>
              <a:ext cx="4302556" cy="1023742"/>
              <a:chOff x="8066798" y="1598483"/>
              <a:chExt cx="4304234" cy="1024141"/>
            </a:xfrm>
          </p:grpSpPr>
          <p:sp>
            <p:nvSpPr>
              <p:cNvPr id="10" name="矩形 17">
                <a:extLst>
                  <a:ext uri="{FF2B5EF4-FFF2-40B4-BE49-F238E27FC236}">
                    <a16:creationId xmlns:a16="http://schemas.microsoft.com/office/drawing/2014/main" id="{18DC2616-46B9-8340-B593-4211EA64287D}"/>
                  </a:ext>
                </a:extLst>
              </p:cNvPr>
              <p:cNvSpPr/>
              <p:nvPr/>
            </p:nvSpPr>
            <p:spPr>
              <a:xfrm>
                <a:off x="8066798" y="1966787"/>
                <a:ext cx="856105" cy="3077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0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性能</a:t>
                </a:r>
                <a:endParaRPr lang="zh-CN" altLang="en-US" sz="20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6A3738C-422D-B64E-9932-6C5D52A6484F}"/>
                  </a:ext>
                </a:extLst>
              </p:cNvPr>
              <p:cNvSpPr/>
              <p:nvPr/>
            </p:nvSpPr>
            <p:spPr>
              <a:xfrm>
                <a:off x="8958302" y="1598483"/>
                <a:ext cx="3412730" cy="1024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不仅要求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AI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芯片的计算性能足够强悍，同时也依赖于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AI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框架的大规模分布式训练的运行和调度效率</a:t>
                </a: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91F294E-0F14-3046-A1AA-0D58EBD3CAA6}"/>
                </a:ext>
              </a:extLst>
            </p:cNvPr>
            <p:cNvSpPr/>
            <p:nvPr/>
          </p:nvSpPr>
          <p:spPr bwMode="auto">
            <a:xfrm>
              <a:off x="844924" y="5005359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374154"/>
                </a:solidFill>
                <a:effectLst/>
                <a:latin typeface="+mj-ea"/>
                <a:ea typeface="+mj-ea"/>
              </a:endParaRPr>
            </a:p>
          </p:txBody>
        </p:sp>
      </p:grp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873649A-1EC8-9A4F-B417-54EC3876B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9244" y="2152614"/>
            <a:ext cx="4917956" cy="1273811"/>
          </a:xfrm>
        </p:spPr>
        <p:txBody>
          <a:bodyPr/>
          <a:lstStyle/>
          <a:p>
            <a:pPr>
              <a:spcAft>
                <a:spcPts val="0"/>
              </a:spcAft>
              <a:buClr>
                <a:srgbClr val="00B0F0"/>
              </a:buClr>
            </a:pPr>
            <a:r>
              <a:rPr lang="en-US" altLang="zh-CN" sz="2400" b="1" dirty="0"/>
              <a:t>TTA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0" indent="0">
              <a:spcAft>
                <a:spcPts val="0"/>
              </a:spcAft>
              <a:buClr>
                <a:srgbClr val="00B0F0"/>
              </a:buClr>
              <a:buNone/>
            </a:pPr>
            <a:r>
              <a:rPr lang="zh-CN" altLang="en-US" sz="2400" b="1" dirty="0"/>
              <a:t>   减少训练时间</a:t>
            </a:r>
            <a:endParaRPr lang="en-US" altLang="zh-CN" sz="2400" b="1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4D82B89-5677-F34A-BAEF-BAB685DFE1A7}"/>
              </a:ext>
            </a:extLst>
          </p:cNvPr>
          <p:cNvSpPr/>
          <p:nvPr/>
        </p:nvSpPr>
        <p:spPr>
          <a:xfrm>
            <a:off x="6098381" y="1504503"/>
            <a:ext cx="302419" cy="4701185"/>
          </a:xfrm>
          <a:prstGeom prst="rightBrace">
            <a:avLst/>
          </a:prstGeom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55D01D5-B381-2B43-8338-9E0D8E4255A3}"/>
              </a:ext>
            </a:extLst>
          </p:cNvPr>
          <p:cNvSpPr txBox="1">
            <a:spLocks/>
          </p:cNvSpPr>
          <p:nvPr/>
        </p:nvSpPr>
        <p:spPr>
          <a:xfrm>
            <a:off x="6969244" y="4218225"/>
            <a:ext cx="4917956" cy="127381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Clr>
                <a:srgbClr val="00B0F0"/>
              </a:buClr>
            </a:pPr>
            <a:r>
              <a:rPr lang="zh-CN" altLang="en-US" sz="2400" b="1" dirty="0"/>
              <a:t>计算速率</a:t>
            </a:r>
            <a:r>
              <a:rPr lang="en-US" sz="2400" b="1" dirty="0"/>
              <a:t>（C</a:t>
            </a:r>
            <a:r>
              <a:rPr lang="en-US" altLang="zh-CN" sz="2400" b="1" dirty="0"/>
              <a:t>omputation rate</a:t>
            </a:r>
            <a:r>
              <a:rPr lang="en-US" sz="2400" b="1" dirty="0"/>
              <a:t>）</a:t>
            </a:r>
            <a:endParaRPr lang="en-US" altLang="zh-CN" sz="2400" b="1" dirty="0"/>
          </a:p>
          <a:p>
            <a:pPr marL="0" indent="0">
              <a:spcAft>
                <a:spcPts val="0"/>
              </a:spcAft>
              <a:buClr>
                <a:srgbClr val="00B0F0"/>
              </a:buClr>
              <a:buFont typeface="Arial" pitchFamily="34" charset="0"/>
              <a:buNone/>
            </a:pPr>
            <a:r>
              <a:rPr lang="en-US" sz="2400" b="1" dirty="0"/>
              <a:t>   </a:t>
            </a:r>
            <a:r>
              <a:rPr lang="zh-CN" altLang="en-US" sz="2400" b="1" dirty="0"/>
              <a:t>加快计算速率</a:t>
            </a:r>
          </a:p>
        </p:txBody>
      </p:sp>
    </p:spTree>
    <p:extLst>
      <p:ext uri="{BB962C8B-B14F-4D97-AF65-F5344CB8AC3E}">
        <p14:creationId xmlns:p14="http://schemas.microsoft.com/office/powerpoint/2010/main" val="7323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大模型的训练指标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54427"/>
          </a:xfrm>
        </p:spPr>
        <p:txBody>
          <a:bodyPr/>
          <a:lstStyle/>
          <a:p>
            <a:pPr>
              <a:buClr>
                <a:srgbClr val="00B0F0"/>
              </a:buClr>
            </a:pPr>
            <a:r>
              <a:rPr lang="zh-CN" altLang="en-US" sz="2400" b="1" dirty="0"/>
              <a:t>减少训练时间 </a:t>
            </a:r>
            <a:r>
              <a:rPr lang="en-US" altLang="zh-CN" sz="2400" b="1" dirty="0"/>
              <a:t>TTA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2289921"/>
            <a:ext cx="5998758" cy="1067148"/>
            <a:chOff x="3039255" y="1988840"/>
            <a:chExt cx="5998758" cy="106714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93739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01612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77898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77898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966937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End-to-End Training Time</a:t>
            </a:r>
            <a:r>
              <a:rPr lang="zh-CN" altLang="en-US" sz="2400" b="1" dirty="0">
                <a:latin typeface="Gill Sans MT" panose="020B0502020104020203" pitchFamily="34" charset="0"/>
              </a:rPr>
              <a:t>（</a:t>
            </a:r>
            <a:r>
              <a:rPr lang="en-US" altLang="zh-CN" sz="2400" b="1" dirty="0">
                <a:latin typeface="Gill Sans MT" panose="020B0502020104020203" pitchFamily="34" charset="0"/>
              </a:rPr>
              <a:t>E2ETT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12FDB7-EE5F-1D4A-ADBA-1F121484CC53}"/>
                  </a:ext>
                </a:extLst>
              </p:cNvPr>
              <p:cNvSpPr txBox="1"/>
              <p:nvPr/>
            </p:nvSpPr>
            <p:spPr>
              <a:xfrm>
                <a:off x="4416821" y="4744952"/>
                <a:ext cx="3213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ETT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type m:val="li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kumimoji="1" lang="zh-CN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12FDB7-EE5F-1D4A-ADBA-1F121484C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821" y="4744952"/>
                <a:ext cx="3213893" cy="369332"/>
              </a:xfrm>
              <a:prstGeom prst="rect">
                <a:avLst/>
              </a:prstGeom>
              <a:blipFill>
                <a:blip r:embed="rId3"/>
                <a:stretch>
                  <a:fillRect l="-1976" t="-170000" r="-1186" b="-24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4CCF312-CE4A-CE44-A970-15F3BC252FE2}"/>
              </a:ext>
            </a:extLst>
          </p:cNvPr>
          <p:cNvSpPr/>
          <p:nvPr/>
        </p:nvSpPr>
        <p:spPr>
          <a:xfrm>
            <a:off x="623635" y="5765866"/>
            <a:ext cx="9323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66BA36"/>
                </a:solidFill>
              </a:rPr>
              <a:t>《</a:t>
            </a:r>
            <a:r>
              <a:rPr lang="zh-CN" altLang="en-US" sz="1400" i="1" dirty="0">
                <a:solidFill>
                  <a:srgbClr val="66BA36"/>
                </a:solidFill>
              </a:rPr>
              <a:t>Efficient Large-Scale Language Model Training on GPU Clusters Using Megatron-LM</a:t>
            </a:r>
            <a:r>
              <a:rPr lang="en-US" altLang="zh-CN" sz="1400" i="1" dirty="0">
                <a:solidFill>
                  <a:srgbClr val="66BA36"/>
                </a:solidFill>
              </a:rPr>
              <a:t>》</a:t>
            </a:r>
            <a:endParaRPr lang="zh-CN" altLang="en-US" sz="1400" i="1" dirty="0">
              <a:solidFill>
                <a:srgbClr val="66B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1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大模型的训练指标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54427"/>
          </a:xfrm>
        </p:spPr>
        <p:txBody>
          <a:bodyPr/>
          <a:lstStyle/>
          <a:p>
            <a:pPr>
              <a:buClr>
                <a:srgbClr val="00B0F0"/>
              </a:buClr>
            </a:pPr>
            <a:r>
              <a:rPr lang="zh-CN" altLang="en-US" sz="2400" b="1" dirty="0"/>
              <a:t>减少训练时间 </a:t>
            </a:r>
            <a:r>
              <a:rPr lang="en-US" altLang="zh-CN" sz="2400" b="1" dirty="0"/>
              <a:t>TTA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509054" y="4396455"/>
            <a:ext cx="240149" cy="1656000"/>
          </a:xfrm>
          <a:prstGeom prst="leftBrace">
            <a:avLst/>
          </a:prstGeom>
          <a:ln>
            <a:solidFill>
              <a:srgbClr val="FFC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7911451" y="3262346"/>
            <a:ext cx="240150" cy="3924218"/>
          </a:xfrm>
          <a:prstGeom prst="leftBrace">
            <a:avLst/>
          </a:prstGeom>
          <a:ln>
            <a:solidFill>
              <a:srgbClr val="FFC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63511 h 3924218"/>
                      <a:gd name="connsiteX3" fmla="*/ 120075 w 240150"/>
                      <a:gd name="connsiteY3" fmla="*/ 2680479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01402 h 3924218"/>
                      <a:gd name="connsiteX8" fmla="*/ 120075 w 240150"/>
                      <a:gd name="connsiteY8" fmla="*/ 699149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  <a:gd name="connsiteX11" fmla="*/ 240150 w 240150"/>
                      <a:gd name="connsiteY11" fmla="*/ 536310 h 3924218"/>
                      <a:gd name="connsiteX12" fmla="*/ 240150 w 240150"/>
                      <a:gd name="connsiteY12" fmla="*/ 1111862 h 3924218"/>
                      <a:gd name="connsiteX13" fmla="*/ 240150 w 240150"/>
                      <a:gd name="connsiteY13" fmla="*/ 1687414 h 3924218"/>
                      <a:gd name="connsiteX14" fmla="*/ 240150 w 240150"/>
                      <a:gd name="connsiteY14" fmla="*/ 2262966 h 3924218"/>
                      <a:gd name="connsiteX15" fmla="*/ 240150 w 240150"/>
                      <a:gd name="connsiteY15" fmla="*/ 2917002 h 3924218"/>
                      <a:gd name="connsiteX16" fmla="*/ 240150 w 240150"/>
                      <a:gd name="connsiteY16" fmla="*/ 3924218 h 3924218"/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25069 h 3924218"/>
                      <a:gd name="connsiteX3" fmla="*/ 120075 w 240150"/>
                      <a:gd name="connsiteY3" fmla="*/ 2584374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59065 h 3924218"/>
                      <a:gd name="connsiteX8" fmla="*/ 120075 w 240150"/>
                      <a:gd name="connsiteY8" fmla="*/ 776032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3924218" stroke="0" extrusionOk="0">
                        <a:moveTo>
                          <a:pt x="240150" y="3924218"/>
                        </a:moveTo>
                        <a:cubicBezTo>
                          <a:pt x="175558" y="3924160"/>
                          <a:pt x="119410" y="3914966"/>
                          <a:pt x="120075" y="3904206"/>
                        </a:cubicBezTo>
                        <a:cubicBezTo>
                          <a:pt x="136565" y="3658818"/>
                          <a:pt x="136837" y="3582428"/>
                          <a:pt x="120075" y="3263511"/>
                        </a:cubicBezTo>
                        <a:cubicBezTo>
                          <a:pt x="103313" y="2944594"/>
                          <a:pt x="146695" y="2945651"/>
                          <a:pt x="120075" y="2680479"/>
                        </a:cubicBezTo>
                        <a:cubicBezTo>
                          <a:pt x="93455" y="2415307"/>
                          <a:pt x="110281" y="2287473"/>
                          <a:pt x="120075" y="1982121"/>
                        </a:cubicBezTo>
                        <a:cubicBezTo>
                          <a:pt x="115131" y="1974972"/>
                          <a:pt x="60251" y="1970803"/>
                          <a:pt x="0" y="1962109"/>
                        </a:cubicBezTo>
                        <a:cubicBezTo>
                          <a:pt x="68870" y="1963044"/>
                          <a:pt x="118531" y="1954015"/>
                          <a:pt x="120075" y="1942097"/>
                        </a:cubicBezTo>
                        <a:cubicBezTo>
                          <a:pt x="110615" y="1723561"/>
                          <a:pt x="118516" y="1446788"/>
                          <a:pt x="120075" y="1301402"/>
                        </a:cubicBezTo>
                        <a:cubicBezTo>
                          <a:pt x="121634" y="1156016"/>
                          <a:pt x="96069" y="833841"/>
                          <a:pt x="120075" y="699149"/>
                        </a:cubicBezTo>
                        <a:cubicBezTo>
                          <a:pt x="144081" y="564457"/>
                          <a:pt x="97757" y="2885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61156" y="156246"/>
                          <a:pt x="264262" y="268360"/>
                          <a:pt x="240150" y="536310"/>
                        </a:cubicBezTo>
                        <a:cubicBezTo>
                          <a:pt x="216039" y="804260"/>
                          <a:pt x="221785" y="894484"/>
                          <a:pt x="240150" y="1111862"/>
                        </a:cubicBezTo>
                        <a:cubicBezTo>
                          <a:pt x="258515" y="1329240"/>
                          <a:pt x="226889" y="1433792"/>
                          <a:pt x="240150" y="1687414"/>
                        </a:cubicBezTo>
                        <a:cubicBezTo>
                          <a:pt x="253411" y="1941036"/>
                          <a:pt x="251344" y="2109527"/>
                          <a:pt x="240150" y="2262966"/>
                        </a:cubicBezTo>
                        <a:cubicBezTo>
                          <a:pt x="228956" y="2416405"/>
                          <a:pt x="215162" y="2607512"/>
                          <a:pt x="240150" y="2917002"/>
                        </a:cubicBezTo>
                        <a:cubicBezTo>
                          <a:pt x="265138" y="3226492"/>
                          <a:pt x="239928" y="3596622"/>
                          <a:pt x="240150" y="3924218"/>
                        </a:cubicBezTo>
                        <a:close/>
                      </a:path>
                      <a:path w="240150" h="3924218" fill="none" extrusionOk="0">
                        <a:moveTo>
                          <a:pt x="240150" y="3924218"/>
                        </a:moveTo>
                        <a:cubicBezTo>
                          <a:pt x="174998" y="3925142"/>
                          <a:pt x="118634" y="3916043"/>
                          <a:pt x="120075" y="3904206"/>
                        </a:cubicBezTo>
                        <a:cubicBezTo>
                          <a:pt x="130946" y="3726890"/>
                          <a:pt x="128120" y="3381830"/>
                          <a:pt x="120075" y="3225069"/>
                        </a:cubicBezTo>
                        <a:cubicBezTo>
                          <a:pt x="112030" y="3068308"/>
                          <a:pt x="128222" y="2760584"/>
                          <a:pt x="120075" y="2584374"/>
                        </a:cubicBezTo>
                        <a:cubicBezTo>
                          <a:pt x="111928" y="2408164"/>
                          <a:pt x="126560" y="2250000"/>
                          <a:pt x="120075" y="1982121"/>
                        </a:cubicBezTo>
                        <a:cubicBezTo>
                          <a:pt x="119387" y="1972577"/>
                          <a:pt x="61375" y="1961689"/>
                          <a:pt x="0" y="1962109"/>
                        </a:cubicBezTo>
                        <a:cubicBezTo>
                          <a:pt x="65862" y="1964284"/>
                          <a:pt x="119009" y="1954359"/>
                          <a:pt x="120075" y="1942097"/>
                        </a:cubicBezTo>
                        <a:cubicBezTo>
                          <a:pt x="118988" y="1814530"/>
                          <a:pt x="138503" y="1626559"/>
                          <a:pt x="120075" y="1359065"/>
                        </a:cubicBezTo>
                        <a:cubicBezTo>
                          <a:pt x="101647" y="1091571"/>
                          <a:pt x="126956" y="930706"/>
                          <a:pt x="120075" y="776032"/>
                        </a:cubicBezTo>
                        <a:cubicBezTo>
                          <a:pt x="113194" y="621358"/>
                          <a:pt x="144433" y="213731"/>
                          <a:pt x="120075" y="20012"/>
                        </a:cubicBezTo>
                        <a:cubicBezTo>
                          <a:pt x="127581" y="15342"/>
                          <a:pt x="176264" y="-2048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3554218" y="5511281"/>
            <a:ext cx="2149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Moore</a:t>
            </a:r>
            <a:r>
              <a:rPr lang="zh-CN" altLang="en-US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定律</a:t>
            </a:r>
            <a:r>
              <a:rPr lang="en-US" altLang="zh-CN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+</a:t>
            </a:r>
            <a:r>
              <a:rPr lang="zh-CN" altLang="en-US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算法优化</a:t>
            </a:r>
            <a:endParaRPr lang="en-US" altLang="zh-CN" dirty="0">
              <a:solidFill>
                <a:srgbClr val="374154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7602155" y="5511281"/>
            <a:ext cx="10401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可变因素</a:t>
            </a:r>
            <a:endParaRPr lang="en-US" dirty="0" err="1">
              <a:solidFill>
                <a:srgbClr val="374154"/>
              </a:solidFill>
              <a:latin typeface="Gill Sans MT" panose="020B0502020104020203" pitchFamily="34" charset="0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2289921"/>
            <a:ext cx="5998758" cy="1178658"/>
            <a:chOff x="3039255" y="1988840"/>
            <a:chExt cx="5998758" cy="117865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104890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12763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89049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89049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81957" y="4681627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966937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Gill Sans MT" panose="020B0502020104020203" pitchFamily="34" charset="0"/>
              </a:rPr>
              <a:t>加快计算速率（</a:t>
            </a:r>
            <a:r>
              <a:rPr lang="en-US" altLang="zh-CN" sz="2400" b="1" dirty="0"/>
              <a:t>Computation rate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AE9239-8B4F-C74B-816C-5B9805C9EF39}"/>
              </a:ext>
            </a:extLst>
          </p:cNvPr>
          <p:cNvSpPr/>
          <p:nvPr/>
        </p:nvSpPr>
        <p:spPr bwMode="auto">
          <a:xfrm>
            <a:off x="6069417" y="2181347"/>
            <a:ext cx="2968596" cy="555783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7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加快大模型的训练速率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37046" y="3693932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47034" y="4144000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95458" y="4808758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混合精度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算子融合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梯度累积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63327" y="4808758"/>
            <a:ext cx="1457033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服务器架构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通信拓扑优化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存储系统优化</a:t>
            </a:r>
            <a:endParaRPr lang="en-US" dirty="0" err="1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09949" y="3979104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405098" y="3053472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82523" y="4805277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数据并行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张量并行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流水并行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D566940-0794-D446-BB63-267E924F0EA9}"/>
              </a:ext>
            </a:extLst>
          </p:cNvPr>
          <p:cNvGrpSpPr/>
          <p:nvPr/>
        </p:nvGrpSpPr>
        <p:grpSpPr>
          <a:xfrm>
            <a:off x="3039255" y="1632002"/>
            <a:ext cx="5998758" cy="1178658"/>
            <a:chOff x="3039255" y="1988840"/>
            <a:chExt cx="5998758" cy="1178658"/>
          </a:xfrm>
        </p:grpSpPr>
        <p:sp>
          <p:nvSpPr>
            <p:cNvPr id="37" name="Left Brace 3">
              <a:extLst>
                <a:ext uri="{FF2B5EF4-FFF2-40B4-BE49-F238E27FC236}">
                  <a16:creationId xmlns:a16="http://schemas.microsoft.com/office/drawing/2014/main" id="{E8C692C8-0357-9745-9C27-93E030FDF18B}"/>
                </a:ext>
              </a:extLst>
            </p:cNvPr>
            <p:cNvSpPr/>
            <p:nvPr/>
          </p:nvSpPr>
          <p:spPr>
            <a:xfrm rot="16200000">
              <a:off x="5904968" y="104890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" name="Left Brace 4">
              <a:extLst>
                <a:ext uri="{FF2B5EF4-FFF2-40B4-BE49-F238E27FC236}">
                  <a16:creationId xmlns:a16="http://schemas.microsoft.com/office/drawing/2014/main" id="{7AC6ACE7-6BC6-CC4B-86A0-44B6C0C7C4AF}"/>
                </a:ext>
              </a:extLst>
            </p:cNvPr>
            <p:cNvSpPr/>
            <p:nvPr/>
          </p:nvSpPr>
          <p:spPr>
            <a:xfrm rot="16200000">
              <a:off x="8207710" y="212763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F4493994-C216-EC49-947D-1E6DD9095388}"/>
                </a:ext>
              </a:extLst>
            </p:cNvPr>
            <p:cNvSpPr txBox="1"/>
            <p:nvPr/>
          </p:nvSpPr>
          <p:spPr>
            <a:xfrm>
              <a:off x="4990212" y="289049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TextBox 6">
              <a:extLst>
                <a:ext uri="{FF2B5EF4-FFF2-40B4-BE49-F238E27FC236}">
                  <a16:creationId xmlns:a16="http://schemas.microsoft.com/office/drawing/2014/main" id="{FA007587-6EF2-604A-A9E8-B937D62AC0E4}"/>
                </a:ext>
              </a:extLst>
            </p:cNvPr>
            <p:cNvSpPr txBox="1"/>
            <p:nvPr/>
          </p:nvSpPr>
          <p:spPr>
            <a:xfrm>
              <a:off x="7841982" y="289049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0E1C264-DAF5-024B-BD6D-9EA5B493ED12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2AFBECE8-D2F4-C146-96F6-7341FF0689CB}"/>
              </a:ext>
            </a:extLst>
          </p:cNvPr>
          <p:cNvSpPr/>
          <p:nvPr/>
        </p:nvSpPr>
        <p:spPr bwMode="auto">
          <a:xfrm>
            <a:off x="6069417" y="1523428"/>
            <a:ext cx="2968596" cy="555783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364C8B2-0DE7-6F48-8A3F-35EDE59C4E9D}"/>
              </a:ext>
            </a:extLst>
          </p:cNvPr>
          <p:cNvSpPr txBox="1">
            <a:spLocks/>
          </p:cNvSpPr>
          <p:nvPr/>
        </p:nvSpPr>
        <p:spPr>
          <a:xfrm>
            <a:off x="623635" y="3130048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Gill Sans MT" panose="020B0502020104020203" pitchFamily="34" charset="0"/>
              </a:rPr>
              <a:t>加快计算速率（</a:t>
            </a:r>
            <a:r>
              <a:rPr lang="en-US" altLang="zh-CN" sz="2400" b="1" dirty="0"/>
              <a:t>Computation rate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75488E-54D7-B14B-95BE-452254A16B74}"/>
              </a:ext>
            </a:extLst>
          </p:cNvPr>
          <p:cNvSpPr/>
          <p:nvPr/>
        </p:nvSpPr>
        <p:spPr bwMode="auto">
          <a:xfrm>
            <a:off x="5335051" y="3846073"/>
            <a:ext cx="1946695" cy="2164436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75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Arial" pitchFamily="34" charset="0"/>
              </a:rPr>
              <a:t>AI</a:t>
            </a:r>
            <a:r>
              <a:rPr lang="zh-CN" altLang="en-US" sz="2800" dirty="0">
                <a:cs typeface="Arial" pitchFamily="34" charset="0"/>
              </a:rPr>
              <a:t> 集群加速</a:t>
            </a:r>
            <a:r>
              <a:rPr lang="zh-CN" altLang="en-US" dirty="0"/>
              <a:t>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BE678C-A7EB-AC43-8BF2-F86FD7C29077}"/>
                  </a:ext>
                </a:extLst>
              </p:cNvPr>
              <p:cNvSpPr txBox="1"/>
              <p:nvPr/>
            </p:nvSpPr>
            <p:spPr>
              <a:xfrm>
                <a:off x="4946253" y="2225841"/>
                <a:ext cx="2706574" cy="436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344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𝑆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𝑐𝑎𝑙𝑒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𝐹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𝑎𝑐𝑡𝑜𝑟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zh-CN" altLang="en-US" sz="20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BE678C-A7EB-AC43-8BF2-F86FD7C2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53" y="2225841"/>
                <a:ext cx="2706574" cy="436017"/>
              </a:xfrm>
              <a:prstGeom prst="rect">
                <a:avLst/>
              </a:prstGeom>
              <a:blipFill>
                <a:blip r:embed="rId2"/>
                <a:stretch>
                  <a:fillRect l="-930" t="-136111" r="-930" b="-2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BFE2EBD-978B-C641-9728-9AD6ECB6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51" y="3257606"/>
            <a:ext cx="5136334" cy="2962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09AAFC-4297-7E47-AB19-7FADC37481D9}"/>
                  </a:ext>
                </a:extLst>
              </p:cNvPr>
              <p:cNvSpPr/>
              <p:nvPr/>
            </p:nvSpPr>
            <p:spPr>
              <a:xfrm>
                <a:off x="658617" y="1517955"/>
                <a:ext cx="1092849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假设单设备吞吐量为 </a:t>
                </a:r>
                <a:r>
                  <a:rPr lang="en-US" altLang="zh-CN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T</a:t>
                </a:r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，</a:t>
                </a:r>
                <a:r>
                  <a:rPr lang="en-US" altLang="zh-CN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n</a:t>
                </a:r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 个设备系统吞吐量为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+mj-ea"/>
                      </a:rPr>
                      <m:t>𝑛</m:t>
                    </m:r>
                    <m:r>
                      <a:rPr lang="en-US" altLang="zh-CN" sz="2000" i="1" dirty="0" smtClean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 dirty="0" smtClean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+mj-ea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，系统实际达到吞吐量为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，则加速比为：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09AAFC-4297-7E47-AB19-7FADC3748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7" y="1517955"/>
                <a:ext cx="10928491" cy="400110"/>
              </a:xfrm>
              <a:prstGeom prst="rect">
                <a:avLst/>
              </a:prstGeom>
              <a:blipFill>
                <a:blip r:embed="rId4"/>
                <a:stretch>
                  <a:fillRect l="-465" t="-9677" r="-348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94087C0-5A2E-D147-A13D-6677F4BEC4DE}"/>
              </a:ext>
            </a:extLst>
          </p:cNvPr>
          <p:cNvSpPr/>
          <p:nvPr/>
        </p:nvSpPr>
        <p:spPr>
          <a:xfrm>
            <a:off x="995279" y="447726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边际效应受限</a:t>
            </a:r>
          </a:p>
        </p:txBody>
      </p:sp>
    </p:spTree>
    <p:extLst>
      <p:ext uri="{BB962C8B-B14F-4D97-AF65-F5344CB8AC3E}">
        <p14:creationId xmlns:p14="http://schemas.microsoft.com/office/powerpoint/2010/main" val="12184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加快大模型的训练速率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25895" y="1262967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35883" y="1713035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84307" y="2377793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混合精度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算子融合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梯度累积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52176" y="2377793"/>
            <a:ext cx="1457033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服务器架构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通信拓扑优化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存储系统优化</a:t>
            </a:r>
            <a:endParaRPr lang="en-US" dirty="0" err="1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198798" y="1548139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393947" y="622507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71372" y="2374312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数据并行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张量并行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流水并行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75488E-54D7-B14B-95BE-452254A16B74}"/>
              </a:ext>
            </a:extLst>
          </p:cNvPr>
          <p:cNvSpPr/>
          <p:nvPr/>
        </p:nvSpPr>
        <p:spPr bwMode="auto">
          <a:xfrm>
            <a:off x="5323900" y="1415108"/>
            <a:ext cx="1946695" cy="2164436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889F764-A282-E04A-A22C-7C06E00CB240}"/>
              </a:ext>
            </a:extLst>
          </p:cNvPr>
          <p:cNvGrpSpPr/>
          <p:nvPr/>
        </p:nvGrpSpPr>
        <p:grpSpPr>
          <a:xfrm>
            <a:off x="6527303" y="4703813"/>
            <a:ext cx="4824536" cy="1200329"/>
            <a:chOff x="844924" y="1504503"/>
            <a:chExt cx="4824536" cy="12003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E29A7-4FBE-8C4B-A7EB-053FDECED4A1}"/>
                </a:ext>
              </a:extLst>
            </p:cNvPr>
            <p:cNvSpPr/>
            <p:nvPr/>
          </p:nvSpPr>
          <p:spPr bwMode="auto">
            <a:xfrm>
              <a:off x="844924" y="1504503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58A68F0-3290-8A43-A522-D1F3F1767B94}"/>
                </a:ext>
              </a:extLst>
            </p:cNvPr>
            <p:cNvGrpSpPr/>
            <p:nvPr/>
          </p:nvGrpSpPr>
          <p:grpSpPr>
            <a:xfrm>
              <a:off x="1019177" y="1610399"/>
              <a:ext cx="4550023" cy="1023870"/>
              <a:chOff x="7994622" y="1588799"/>
              <a:chExt cx="4551802" cy="1024269"/>
            </a:xfrm>
          </p:grpSpPr>
          <p:sp>
            <p:nvSpPr>
              <p:cNvPr id="23" name="矩形 17">
                <a:extLst>
                  <a:ext uri="{FF2B5EF4-FFF2-40B4-BE49-F238E27FC236}">
                    <a16:creationId xmlns:a16="http://schemas.microsoft.com/office/drawing/2014/main" id="{729228F6-F5C9-C54C-9F3D-9CC3F01B2BA9}"/>
                  </a:ext>
                </a:extLst>
              </p:cNvPr>
              <p:cNvSpPr/>
              <p:nvPr/>
            </p:nvSpPr>
            <p:spPr>
              <a:xfrm>
                <a:off x="7994622" y="1911947"/>
                <a:ext cx="1700558" cy="36947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4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集群利用率</a:t>
                </a:r>
                <a:endParaRPr lang="zh-CN" altLang="en-US" sz="2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B8F5AA9-F64D-8F4D-B0C3-BE0DFE68C171}"/>
                  </a:ext>
                </a:extLst>
              </p:cNvPr>
              <p:cNvSpPr/>
              <p:nvPr/>
            </p:nvSpPr>
            <p:spPr>
              <a:xfrm>
                <a:off x="9869503" y="1588799"/>
                <a:ext cx="2676921" cy="1024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提升集群的利用率，降低应为通信、存储所引起的时延，让时间都在计算。</a:t>
                </a: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AF12D62-39B7-8146-A0CB-F59105ADD0AF}"/>
              </a:ext>
            </a:extLst>
          </p:cNvPr>
          <p:cNvGrpSpPr/>
          <p:nvPr/>
        </p:nvGrpSpPr>
        <p:grpSpPr>
          <a:xfrm>
            <a:off x="844924" y="4709696"/>
            <a:ext cx="4824536" cy="1200329"/>
            <a:chOff x="844924" y="3262964"/>
            <a:chExt cx="4824536" cy="120032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5483665-DFDA-1841-84A7-BF4DED294210}"/>
                </a:ext>
              </a:extLst>
            </p:cNvPr>
            <p:cNvGrpSpPr/>
            <p:nvPr/>
          </p:nvGrpSpPr>
          <p:grpSpPr>
            <a:xfrm>
              <a:off x="1120507" y="3356769"/>
              <a:ext cx="4332439" cy="1023742"/>
              <a:chOff x="8095991" y="1610934"/>
              <a:chExt cx="4334133" cy="1024142"/>
            </a:xfrm>
          </p:grpSpPr>
          <p:sp>
            <p:nvSpPr>
              <p:cNvPr id="28" name="矩形 17">
                <a:extLst>
                  <a:ext uri="{FF2B5EF4-FFF2-40B4-BE49-F238E27FC236}">
                    <a16:creationId xmlns:a16="http://schemas.microsoft.com/office/drawing/2014/main" id="{5539E686-9E5D-314A-9230-19E134804895}"/>
                  </a:ext>
                </a:extLst>
              </p:cNvPr>
              <p:cNvSpPr/>
              <p:nvPr/>
            </p:nvSpPr>
            <p:spPr>
              <a:xfrm>
                <a:off x="8095991" y="1989163"/>
                <a:ext cx="1645639" cy="36947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4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集群加速比</a:t>
                </a:r>
                <a:endParaRPr lang="zh-CN" altLang="en-US" sz="2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CCC1032-E6D3-9549-A502-56C6347DAAB2}"/>
                  </a:ext>
                </a:extLst>
              </p:cNvPr>
              <p:cNvSpPr/>
              <p:nvPr/>
            </p:nvSpPr>
            <p:spPr>
              <a:xfrm>
                <a:off x="10017321" y="1610934"/>
                <a:ext cx="2412803" cy="102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尽可能提升 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AI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 集群加速比，减少边际效应带来的影响。</a:t>
                </a:r>
                <a:endParaRPr lang="zh-CN" altLang="en-US" sz="1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884DCF-EE1E-DE44-A19E-1CBED41D50DE}"/>
                </a:ext>
              </a:extLst>
            </p:cNvPr>
            <p:cNvSpPr/>
            <p:nvPr/>
          </p:nvSpPr>
          <p:spPr bwMode="auto">
            <a:xfrm>
              <a:off x="844924" y="3262964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04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3"/>
            <a:ext cx="11161240" cy="4767691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zh-CN" altLang="en-US" sz="2000" dirty="0">
                <a:latin typeface="Gill Sans MT" panose="020B0502020104020203" pitchFamily="34" charset="0"/>
              </a:rPr>
              <a:t>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集群通讯方式：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分布式通讯原语：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4AF547-6EC3-EE46-AD20-251EB488FE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大模型训练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需要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集群 </a:t>
            </a:r>
          </a:p>
        </p:txBody>
      </p:sp>
    </p:spTree>
    <p:extLst>
      <p:ext uri="{BB962C8B-B14F-4D97-AF65-F5344CB8AC3E}">
        <p14:creationId xmlns:p14="http://schemas.microsoft.com/office/powerpoint/2010/main" val="312315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E0F07-97BA-A04A-A03C-A75925B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人工智能发展与大模型关系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A74B3F0-9443-7245-BB5A-7F792AE8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937" y="1556792"/>
            <a:ext cx="11302887" cy="42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小模型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容易训练、快速部署应用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创新优化快，学术和工业界紧密结合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烟囱式发展，一个模型一个任务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需要投入大量算法人员进行优化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800" b="1" dirty="0"/>
              <a:t>e.g. </a:t>
            </a:r>
            <a:r>
              <a:rPr lang="zh-CN" altLang="en-US" sz="1800" b="1" dirty="0"/>
              <a:t>视觉模型：</a:t>
            </a:r>
            <a:endParaRPr lang="en-US" altLang="zh-CN" sz="1800" b="1" dirty="0"/>
          </a:p>
          <a:p>
            <a:pPr lvl="1"/>
            <a:r>
              <a:rPr lang="zh-CN" altLang="en-US" sz="1600" dirty="0"/>
              <a:t> </a:t>
            </a:r>
            <a:r>
              <a:rPr lang="en-US" altLang="zh-CN" sz="1600" dirty="0"/>
              <a:t>MobileNet</a:t>
            </a:r>
            <a:r>
              <a:rPr lang="zh-CN" altLang="en-US" sz="1600" dirty="0"/>
              <a:t> </a:t>
            </a:r>
            <a:r>
              <a:rPr lang="en-US" altLang="zh-CN" sz="1600" dirty="0"/>
              <a:t>&gt;</a:t>
            </a:r>
            <a:r>
              <a:rPr lang="zh-CN" altLang="en-US" sz="1600" dirty="0"/>
              <a:t> 轻量化结构</a:t>
            </a:r>
            <a:endParaRPr lang="en-US" altLang="zh-CN" sz="1600" dirty="0"/>
          </a:p>
          <a:p>
            <a:pPr lvl="1"/>
            <a:r>
              <a:rPr lang="en-US" sz="1600" dirty="0"/>
              <a:t>YOLO</a:t>
            </a:r>
            <a:r>
              <a:rPr lang="en-US" altLang="zh-CN" sz="1600" dirty="0"/>
              <a:t>/SSD</a:t>
            </a:r>
            <a:r>
              <a:rPr lang="zh-CN" altLang="en-US" sz="1600" dirty="0"/>
              <a:t> </a:t>
            </a:r>
            <a:r>
              <a:rPr lang="en-US" altLang="zh-CN" sz="1600" dirty="0"/>
              <a:t>&gt;</a:t>
            </a:r>
            <a:r>
              <a:rPr lang="zh-CN" altLang="en-US" sz="1600" dirty="0"/>
              <a:t> 检测与分割</a:t>
            </a:r>
            <a:endParaRPr lang="en-US" sz="1600" dirty="0"/>
          </a:p>
        </p:txBody>
      </p:sp>
      <p:pic>
        <p:nvPicPr>
          <p:cNvPr id="1026" name="Picture 2" descr="SE-ResNeXt-101(32x4d) &#10;95 &#10;SE-ResNeX -50(32x4d) &#10;aeption &#10;SE-ResNet 1 &#10;NASNet-A-Large &#10;Ilnception-ResNet-v2 &#10;SENet-154 &#10;IPathNet-131 &#10;eXt-101(64x4d) &#10;DenseNet-2010 &#10;sNet-152 &#10;FB-ResNet-152 &#10;'ResNet-50 &#10;nseNet-169 &#10;DualPathNet-68 &#10;Caffe-ResNet-101 &#10;DenseNet-121 &#10;CNAS t- -Mobile &#10;• ResNet-34 &#10;BN-lnception &#10;MobileNet-v2 &#10;90 &#10;esNet-18 &#10;MobileNet-v1 &#10;GoogLeNet &#10;ShuffleNet &#10;SqueezeNet-v1.1 &#10;SqueezeNet-v 1.0 &#10;80 &#10;AlexNet &#10;5 &#10;VGG-13 BN &#10;VGG-II &#10;BN &#10;VGG-19 BN &#10;VGG-16 BN &#10;VGG-19 &#10;VGG-16 &#10;VGG-II &#10;10 &#10;VGG-13 &#10;IM &#10;5M IOM &#10;15 &#10;50M 75M IOOM &#10;150M &#10;20 &#10;25 &#10;Operations [G-FLOPs]">
            <a:extLst>
              <a:ext uri="{FF2B5EF4-FFF2-40B4-BE49-F238E27FC236}">
                <a16:creationId xmlns:a16="http://schemas.microsoft.com/office/drawing/2014/main" id="{31D51999-43F8-4BB2-92EC-27F69887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8381" y="1054230"/>
            <a:ext cx="5256284" cy="52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41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 </a:t>
            </a:r>
            <a:r>
              <a:rPr lang="en-US" altLang="zh-CN" dirty="0"/>
              <a:t>+</a:t>
            </a:r>
            <a:r>
              <a:rPr lang="zh-CN" altLang="en-US" dirty="0"/>
              <a:t> 大</a:t>
            </a:r>
            <a:r>
              <a:rPr lang="zh-CN" altLang="en-US" dirty="0">
                <a:solidFill>
                  <a:srgbClr val="C00000"/>
                </a:solidFill>
              </a:rPr>
              <a:t>模型（</a:t>
            </a:r>
            <a:r>
              <a:rPr lang="en-US" altLang="zh-CN" dirty="0">
                <a:solidFill>
                  <a:srgbClr val="C00000"/>
                </a:solidFill>
              </a:rPr>
              <a:t>Foundation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Models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47643" cy="49949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C00000"/>
                </a:solidFill>
              </a:rPr>
              <a:t>自监督学习方法</a:t>
            </a:r>
            <a:r>
              <a:rPr lang="zh-CN" altLang="en-US" sz="1800" dirty="0"/>
              <a:t>，可以减少数据标注，降低训练研发成本</a:t>
            </a: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C00000"/>
                </a:solidFill>
              </a:rPr>
              <a:t>模型参数规模越大</a:t>
            </a:r>
            <a:r>
              <a:rPr lang="zh-CN" altLang="en-US" sz="1800" dirty="0"/>
              <a:t>，有望进一步突破现有模型结构的精度局限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C00000"/>
                </a:solidFill>
              </a:rPr>
              <a:t>解决模型碎片化</a:t>
            </a:r>
            <a:r>
              <a:rPr lang="zh-CN" altLang="en-US" sz="1800" dirty="0"/>
              <a:t>，提供预训练方案</a:t>
            </a:r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sz="1800" b="1" dirty="0"/>
              <a:t>e.g. </a:t>
            </a:r>
            <a:r>
              <a:rPr lang="zh-CN" altLang="en-US" sz="1800" b="1" dirty="0"/>
              <a:t>语言模型 </a:t>
            </a:r>
            <a:r>
              <a:rPr lang="en-US" altLang="zh-CN" sz="1800" b="1" dirty="0"/>
              <a:t>GPT-3</a:t>
            </a:r>
          </a:p>
          <a:p>
            <a:pPr lvl="1"/>
            <a:r>
              <a:rPr lang="en-US" altLang="zh-CN" sz="1600" dirty="0"/>
              <a:t>8 </a:t>
            </a:r>
            <a:r>
              <a:rPr lang="zh-CN" altLang="en-US" sz="1600" dirty="0"/>
              <a:t>张 </a:t>
            </a:r>
            <a:r>
              <a:rPr lang="en-US" altLang="zh-CN" sz="1600" dirty="0"/>
              <a:t>V100</a:t>
            </a:r>
            <a:r>
              <a:rPr lang="zh-CN" altLang="en-US" sz="1600" dirty="0"/>
              <a:t>，训练时长 </a:t>
            </a:r>
            <a:r>
              <a:rPr lang="en-US" altLang="zh-CN" sz="1600" dirty="0"/>
              <a:t>36 </a:t>
            </a:r>
            <a:r>
              <a:rPr lang="zh-CN" altLang="en-US" sz="1600" dirty="0"/>
              <a:t>年</a:t>
            </a:r>
            <a:endParaRPr lang="en-US" altLang="zh-CN" sz="1600" dirty="0"/>
          </a:p>
          <a:p>
            <a:pPr lvl="1"/>
            <a:r>
              <a:rPr lang="en-US" altLang="zh-CN" sz="1600" dirty="0"/>
              <a:t>512 </a:t>
            </a:r>
            <a:r>
              <a:rPr lang="zh-CN" altLang="en-US" sz="1600" dirty="0"/>
              <a:t>张 </a:t>
            </a:r>
            <a:r>
              <a:rPr lang="en-US" altLang="zh-CN" sz="1600" dirty="0"/>
              <a:t>V100</a:t>
            </a:r>
            <a:r>
              <a:rPr lang="zh-CN" altLang="en-US" sz="1600" dirty="0"/>
              <a:t>，训练近 </a:t>
            </a:r>
            <a:r>
              <a:rPr lang="en-US" altLang="zh-CN" sz="1600" dirty="0"/>
              <a:t>7 </a:t>
            </a:r>
            <a:r>
              <a:rPr lang="zh-CN" altLang="en-US" sz="1600" dirty="0"/>
              <a:t>个月</a:t>
            </a: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FB011B-6EA2-0245-AF45-0CAF7BAC40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213" y="1484784"/>
            <a:ext cx="7433567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6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FA2F50-304D-EE4A-A4F1-65596264FCB2}"/>
              </a:ext>
            </a:extLst>
          </p:cNvPr>
          <p:cNvSpPr/>
          <p:nvPr/>
        </p:nvSpPr>
        <p:spPr bwMode="auto">
          <a:xfrm>
            <a:off x="844924" y="1504503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89A549-BD24-2D4F-B4A2-A51C7EEF36FD}"/>
              </a:ext>
            </a:extLst>
          </p:cNvPr>
          <p:cNvGrpSpPr/>
          <p:nvPr/>
        </p:nvGrpSpPr>
        <p:grpSpPr>
          <a:xfrm>
            <a:off x="1213983" y="1655003"/>
            <a:ext cx="4179894" cy="890757"/>
            <a:chOff x="8189503" y="1633419"/>
            <a:chExt cx="4181528" cy="891104"/>
          </a:xfrm>
        </p:grpSpPr>
        <p:sp>
          <p:nvSpPr>
            <p:cNvPr id="6" name="矩形 17">
              <a:extLst>
                <a:ext uri="{FF2B5EF4-FFF2-40B4-BE49-F238E27FC236}">
                  <a16:creationId xmlns:a16="http://schemas.microsoft.com/office/drawing/2014/main" id="{2F2FE708-3C99-3C41-BF87-A2395992A06A}"/>
                </a:ext>
              </a:extLst>
            </p:cNvPr>
            <p:cNvSpPr/>
            <p:nvPr/>
          </p:nvSpPr>
          <p:spPr>
            <a:xfrm>
              <a:off x="8189503" y="1895196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内存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1E2EC1F-7F22-124C-B58D-9412498CBF01}"/>
                </a:ext>
              </a:extLst>
            </p:cNvPr>
            <p:cNvSpPr/>
            <p:nvPr/>
          </p:nvSpPr>
          <p:spPr>
            <a:xfrm>
              <a:off x="9120592" y="1633419"/>
              <a:ext cx="3250439" cy="891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defTabSz="913746">
                <a:lnSpc>
                  <a:spcPct val="150000"/>
                </a:lnSpc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175B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参数模型，参数放内存占用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700GB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内存（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HBM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），训练过程会增加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7~8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倍内存开销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~5600GB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内存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199751-0F33-F149-AA4C-EF9229954E4D}"/>
              </a:ext>
            </a:extLst>
          </p:cNvPr>
          <p:cNvGrpSpPr/>
          <p:nvPr/>
        </p:nvGrpSpPr>
        <p:grpSpPr>
          <a:xfrm>
            <a:off x="6909145" y="1662459"/>
            <a:ext cx="4179894" cy="890693"/>
            <a:chOff x="8189503" y="1631948"/>
            <a:chExt cx="4181528" cy="891040"/>
          </a:xfrm>
        </p:grpSpPr>
        <p:sp>
          <p:nvSpPr>
            <p:cNvPr id="10" name="矩形 17">
              <a:extLst>
                <a:ext uri="{FF2B5EF4-FFF2-40B4-BE49-F238E27FC236}">
                  <a16:creationId xmlns:a16="http://schemas.microsoft.com/office/drawing/2014/main" id="{18DC2616-46B9-8340-B593-4211EA64287D}"/>
                </a:ext>
              </a:extLst>
            </p:cNvPr>
            <p:cNvSpPr/>
            <p:nvPr/>
          </p:nvSpPr>
          <p:spPr>
            <a:xfrm>
              <a:off x="8189503" y="1966787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性能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6A3738C-422D-B64E-9932-6C5D52A6484F}"/>
                </a:ext>
              </a:extLst>
            </p:cNvPr>
            <p:cNvSpPr/>
            <p:nvPr/>
          </p:nvSpPr>
          <p:spPr>
            <a:xfrm>
              <a:off x="9120592" y="1631948"/>
              <a:ext cx="3250439" cy="891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46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不仅要求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AI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芯片的计算性能足够强悍，同时也依赖于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AI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框架的大规模分布式训练的运行和调度效率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AE01BFB-65B9-5944-8259-6826196E2F9D}"/>
              </a:ext>
            </a:extLst>
          </p:cNvPr>
          <p:cNvGrpSpPr/>
          <p:nvPr/>
        </p:nvGrpSpPr>
        <p:grpSpPr>
          <a:xfrm>
            <a:off x="6915116" y="3556840"/>
            <a:ext cx="4173923" cy="610488"/>
            <a:chOff x="8195476" y="1835515"/>
            <a:chExt cx="4175555" cy="61072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A26925-CF56-4D4B-9867-E7ED135FD845}"/>
                </a:ext>
              </a:extLst>
            </p:cNvPr>
            <p:cNvSpPr/>
            <p:nvPr/>
          </p:nvSpPr>
          <p:spPr>
            <a:xfrm>
              <a:off x="8195476" y="2004922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调优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0EE61BA-5B5A-564A-AB6D-803D3C59CA14}"/>
                </a:ext>
              </a:extLst>
            </p:cNvPr>
            <p:cNvSpPr/>
            <p:nvPr/>
          </p:nvSpPr>
          <p:spPr>
            <a:xfrm>
              <a:off x="9120592" y="1835515"/>
              <a:ext cx="3250439" cy="610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46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在数千节点的集群上，要保证计算的正确性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性能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可用性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F269224A-A9CA-B641-ADCF-ABAC7469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+mj-ea"/>
                <a:ea typeface="+mj-ea"/>
                <a:cs typeface="Arial" pitchFamily="34" charset="0"/>
              </a:rPr>
              <a:t>大模型训练遇到的挑战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7DA225-EFD8-A545-B22D-D05D9F4218CA}"/>
              </a:ext>
            </a:extLst>
          </p:cNvPr>
          <p:cNvGrpSpPr/>
          <p:nvPr/>
        </p:nvGrpSpPr>
        <p:grpSpPr>
          <a:xfrm>
            <a:off x="1213983" y="3535184"/>
            <a:ext cx="4179894" cy="613693"/>
            <a:chOff x="8189503" y="1789419"/>
            <a:chExt cx="4181528" cy="613933"/>
          </a:xfrm>
        </p:grpSpPr>
        <p:sp>
          <p:nvSpPr>
            <p:cNvPr id="24" name="矩形 17">
              <a:extLst>
                <a:ext uri="{FF2B5EF4-FFF2-40B4-BE49-F238E27FC236}">
                  <a16:creationId xmlns:a16="http://schemas.microsoft.com/office/drawing/2014/main" id="{11C33A3D-C9E5-6B43-A8A0-5E0A0F7E8C97}"/>
                </a:ext>
              </a:extLst>
            </p:cNvPr>
            <p:cNvSpPr/>
            <p:nvPr/>
          </p:nvSpPr>
          <p:spPr>
            <a:xfrm>
              <a:off x="8189503" y="1895196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通讯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FF5B89C-FD4F-A14A-A9B4-6D76911E885B}"/>
                </a:ext>
              </a:extLst>
            </p:cNvPr>
            <p:cNvSpPr/>
            <p:nvPr/>
          </p:nvSpPr>
          <p:spPr>
            <a:xfrm>
              <a:off x="9120592" y="1789419"/>
              <a:ext cx="3250439" cy="613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46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74154"/>
                  </a:solidFill>
                  <a:latin typeface="+mj-ea"/>
                  <a:cs typeface="Arial" pitchFamily="34" charset="0"/>
                </a:rPr>
                <a:t>大模型参数量过多，需要对模型进行切分（模型并行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cs typeface="Arial" pitchFamily="34" charset="0"/>
                </a:rPr>
                <a:t>数据并行），因此引入了通信问题。</a:t>
              </a:r>
              <a:endParaRPr lang="zh-CN" altLang="en-US" sz="1200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8046458-4B51-9948-99CE-0671509C35A2}"/>
              </a:ext>
            </a:extLst>
          </p:cNvPr>
          <p:cNvSpPr/>
          <p:nvPr/>
        </p:nvSpPr>
        <p:spPr bwMode="auto">
          <a:xfrm>
            <a:off x="844924" y="3262964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F294E-0F14-3046-A1AA-0D58EBD3CAA6}"/>
              </a:ext>
            </a:extLst>
          </p:cNvPr>
          <p:cNvSpPr/>
          <p:nvPr/>
        </p:nvSpPr>
        <p:spPr bwMode="auto">
          <a:xfrm>
            <a:off x="6452814" y="1510490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37415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8E76149-D6CE-CD4A-ABF2-9D4C1A00B8EC}"/>
              </a:ext>
            </a:extLst>
          </p:cNvPr>
          <p:cNvSpPr/>
          <p:nvPr/>
        </p:nvSpPr>
        <p:spPr bwMode="auto">
          <a:xfrm>
            <a:off x="6452814" y="3268673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37415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9D71DA-A7ED-2A45-B9AF-D28E60FA8FF6}"/>
              </a:ext>
            </a:extLst>
          </p:cNvPr>
          <p:cNvSpPr/>
          <p:nvPr/>
        </p:nvSpPr>
        <p:spPr>
          <a:xfrm>
            <a:off x="782491" y="4732761"/>
            <a:ext cx="10159405" cy="1308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大模型训练考验的是算法、数据、框架、资源调度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全栈和全流程的综合能力</a:t>
            </a:r>
          </a:p>
        </p:txBody>
      </p:sp>
    </p:spTree>
    <p:extLst>
      <p:ext uri="{BB962C8B-B14F-4D97-AF65-F5344CB8AC3E}">
        <p14:creationId xmlns:p14="http://schemas.microsoft.com/office/powerpoint/2010/main" val="2542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25801</TotalTime>
  <Words>1266</Words>
  <Application>Microsoft Macintosh PowerPoint</Application>
  <PresentationFormat>自定义</PresentationFormat>
  <Paragraphs>191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微软雅黑</vt:lpstr>
      <vt:lpstr>微软雅黑</vt:lpstr>
      <vt:lpstr>ACGN-MiaoGB-Flash</vt:lpstr>
      <vt:lpstr>Segoe UI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人工智能发展与大模型关系</vt:lpstr>
      <vt:lpstr>深度学习 + 小模型</vt:lpstr>
      <vt:lpstr>深度学习 + 大模型（Foundation Models）</vt:lpstr>
      <vt:lpstr>大模型训练遇到的挑战</vt:lpstr>
      <vt:lpstr>AI 集群：解决内存、通信、性能问题</vt:lpstr>
      <vt:lpstr>PowerPoint 演示文稿</vt:lpstr>
      <vt:lpstr>PowerPoint 演示文稿</vt:lpstr>
      <vt:lpstr>PowerPoint 演示文稿</vt:lpstr>
      <vt:lpstr>PowerPoint 演示文稿</vt:lpstr>
      <vt:lpstr>AI集群网络和算力协同</vt:lpstr>
      <vt:lpstr>集群服务器架构</vt:lpstr>
      <vt:lpstr>集群服务器架构</vt:lpstr>
      <vt:lpstr>PowerPoint 演示文稿</vt:lpstr>
      <vt:lpstr>大模型训练遇到的挑战</vt:lpstr>
      <vt:lpstr>大模型的训练指标</vt:lpstr>
      <vt:lpstr>大模型的训练指标</vt:lpstr>
      <vt:lpstr>加快大模型的训练速率</vt:lpstr>
      <vt:lpstr>AI 集群加速比</vt:lpstr>
      <vt:lpstr>加快大模型的训练速率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8223</cp:revision>
  <cp:lastPrinted>2023-09-08T09:14:01Z</cp:lastPrinted>
  <dcterms:created xsi:type="dcterms:W3CDTF">2020-08-28T08:44:19Z</dcterms:created>
  <dcterms:modified xsi:type="dcterms:W3CDTF">2023-10-20T10:05:23Z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